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sldIdLst>
    <p:sldId id="258" r:id="rId3"/>
    <p:sldId id="282" r:id="rId4"/>
    <p:sldId id="283" r:id="rId5"/>
    <p:sldId id="284" r:id="rId6"/>
    <p:sldId id="28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4" r:id="rId18"/>
    <p:sldId id="266" r:id="rId19"/>
    <p:sldId id="318" r:id="rId20"/>
    <p:sldId id="265" r:id="rId21"/>
    <p:sldId id="31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280" r:id="rId35"/>
    <p:sldId id="281" r:id="rId3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1" clrIdx="0"/>
  <p:cmAuthor id="2" name="爱笑de梦" initials="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1824" y="114"/>
      </p:cViewPr>
      <p:guideLst>
        <p:guide orient="horz" pos="2141"/>
        <p:guide pos="2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E:/&#36719;&#24037;/ruang/file:/C:/Users/1V994W2/PycharmProjects/PPT_Background_Generation/pic_temp/pic_sup.png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50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51.xm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E:/&#36719;&#24037;/ruang/file:/C:/Users/1V994W2/PycharmProjects/PPT_Background_Generation/pic_temp/pic_sup.png" TargetMode="Externa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66.xml"/><Relationship Id="rId10" Type="http://schemas.openxmlformats.org/officeDocument/2006/relationships/image" Target="../media/image3.png"/><Relationship Id="rId4" Type="http://schemas.openxmlformats.org/officeDocument/2006/relationships/tags" Target="../tags/tag65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70.xml"/><Relationship Id="rId7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77.xml"/><Relationship Id="rId10" Type="http://schemas.openxmlformats.org/officeDocument/2006/relationships/image" Target="../media/image3.png"/><Relationship Id="rId4" Type="http://schemas.openxmlformats.org/officeDocument/2006/relationships/tags" Target="../tags/tag76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83.xml"/><Relationship Id="rId10" Type="http://schemas.openxmlformats.org/officeDocument/2006/relationships/image" Target="../media/image3.png"/><Relationship Id="rId4" Type="http://schemas.openxmlformats.org/officeDocument/2006/relationships/tags" Target="../tags/tag82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89.xml"/><Relationship Id="rId10" Type="http://schemas.openxmlformats.org/officeDocument/2006/relationships/image" Target="../media/image3.png"/><Relationship Id="rId4" Type="http://schemas.openxmlformats.org/officeDocument/2006/relationships/tags" Target="../tags/tag88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E:/&#36719;&#24037;/ruang/file:/C:/Users/1V994W2/PycharmProjects/PPT_Background_Generation/pic_temp/1_pic_quater_left_down.png" TargetMode="External"/><Relationship Id="rId5" Type="http://schemas.openxmlformats.org/officeDocument/2006/relationships/tags" Target="../tags/tag95.xml"/><Relationship Id="rId10" Type="http://schemas.openxmlformats.org/officeDocument/2006/relationships/image" Target="../media/image7.png"/><Relationship Id="rId4" Type="http://schemas.openxmlformats.org/officeDocument/2006/relationships/tags" Target="../tags/tag94.xml"/><Relationship Id="rId9" Type="http://schemas.openxmlformats.org/officeDocument/2006/relationships/image" Target="E:/&#36719;&#24037;/ruang/file:/C:/Users/1V994W2/PycharmProjects/PPT_Background_Generation/pic_temp/0_pic_quater_right_down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NULL" TargetMode="Externa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9.xml"/><Relationship Id="rId7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NULL" TargetMode="Externa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8.xml"/><Relationship Id="rId7" Type="http://schemas.openxmlformats.org/officeDocument/2006/relationships/image" Target="../media/image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3.xml"/><Relationship Id="rId7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8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36.xml"/><Relationship Id="rId7" Type="http://schemas.openxmlformats.org/officeDocument/2006/relationships/image" Target="../media/image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1.xml"/><Relationship Id="rId7" Type="http://schemas.openxmlformats.org/officeDocument/2006/relationships/image" Target="../media/image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6.xml"/><Relationship Id="rId7" Type="http://schemas.openxmlformats.org/officeDocument/2006/relationships/image" Target="../media/image2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NULL" TargetMode="Externa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E:/&#36719;&#24037;/ruang/file:/C:/Users/1V994W2/PycharmProjects/PPT_Background_Generation/pic_temp/pic_half_down.png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55.xml"/><Relationship Id="rId7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3.png"/><Relationship Id="rId4" Type="http://schemas.openxmlformats.org/officeDocument/2006/relationships/tags" Target="../tags/tag161.xml"/><Relationship Id="rId9" Type="http://schemas.openxmlformats.org/officeDocument/2006/relationships/image" Target="NULL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66.xml"/><Relationship Id="rId7" Type="http://schemas.openxmlformats.org/officeDocument/2006/relationships/image" Target="../media/image2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10" Type="http://schemas.openxmlformats.org/officeDocument/2006/relationships/image" Target="../media/image3.png"/><Relationship Id="rId4" Type="http://schemas.openxmlformats.org/officeDocument/2006/relationships/tags" Target="../tags/tag172.xml"/><Relationship Id="rId9" Type="http://schemas.openxmlformats.org/officeDocument/2006/relationships/image" Target="NULL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10" Type="http://schemas.openxmlformats.org/officeDocument/2006/relationships/image" Target="../media/image3.png"/><Relationship Id="rId4" Type="http://schemas.openxmlformats.org/officeDocument/2006/relationships/tags" Target="../tags/tag178.xml"/><Relationship Id="rId9" Type="http://schemas.openxmlformats.org/officeDocument/2006/relationships/image" Target="NULL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3.png"/><Relationship Id="rId4" Type="http://schemas.openxmlformats.org/officeDocument/2006/relationships/tags" Target="../tags/tag184.xml"/><Relationship Id="rId9" Type="http://schemas.openxmlformats.org/officeDocument/2006/relationships/image" Target="NULL" TargetMode="Externa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image" Target="../media/image7.png"/><Relationship Id="rId4" Type="http://schemas.openxmlformats.org/officeDocument/2006/relationships/tags" Target="../tags/tag190.xml"/><Relationship Id="rId9" Type="http://schemas.openxmlformats.org/officeDocument/2006/relationships/image" Target="NULL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23.xml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28.xml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Documents/Tencent%20Files/574576071/FileRecv/&#25340;&#35013;&#32032;&#26448;/&#31616;&#32422;&#28385;&#29256;-28/21/subject_holdleft_165,150,134_0_staid_full_0.png" TargetMode="External"/><Relationship Id="rId3" Type="http://schemas.openxmlformats.org/officeDocument/2006/relationships/tags" Target="../tags/tag32.xml"/><Relationship Id="rId7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33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4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46.xml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98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0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9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01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00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43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42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6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688" y="3932238"/>
            <a:ext cx="1752600" cy="185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3" hasCustomPrompt="1"/>
            <p:custDataLst>
              <p:tags r:id="rId3"/>
            </p:custDataLst>
          </p:nvPr>
        </p:nvSpPr>
        <p:spPr>
          <a:xfrm>
            <a:off x="2190750" y="2568575"/>
            <a:ext cx="4762500" cy="1049338"/>
          </a:xfrm>
        </p:spPr>
        <p:txBody>
          <a:bodyPr wrap="square" lIns="0" tIns="0" rIns="0" bIns="0" rtlCol="0" anchor="b" anchorCtr="0">
            <a:normAutofit/>
          </a:bodyPr>
          <a:lstStyle/>
          <a:p>
            <a: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200" b="0" i="0" u="none" strike="noStrike" kern="1200" cap="none" spc="36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最终评审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4" hasCustomPrompt="1"/>
            <p:custDataLst>
              <p:tags r:id="rId4"/>
            </p:custDataLst>
          </p:nvPr>
        </p:nvSpPr>
        <p:spPr>
          <a:xfrm>
            <a:off x="2190750" y="3943350"/>
            <a:ext cx="4762500" cy="385763"/>
          </a:xfrm>
        </p:spPr>
        <p:txBody>
          <a:bodyPr wrap="square" lIns="0" tIns="0" rIns="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1800" b="0" i="0" u="none" strike="noStrike" kern="1200" cap="none" spc="1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需求中的</a:t>
            </a:r>
            <a:r>
              <a:rPr lang="en-US" altLang="zh-CN"/>
              <a:t>ER</a:t>
            </a:r>
            <a:r>
              <a:t>图和数据字典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3620" y="239395"/>
            <a:ext cx="5415280" cy="31896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7CEA02-ACF3-4297-A42E-18A83A485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56323"/>
            <a:ext cx="5118980" cy="28941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总体设计文件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495" y="1268730"/>
            <a:ext cx="7098030" cy="4621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HIPO</a:t>
            </a:r>
            <a:r>
              <a:t>图</a:t>
            </a:r>
          </a:p>
        </p:txBody>
      </p:sp>
      <p:pic>
        <p:nvPicPr>
          <p:cNvPr id="4" name="图片 3" descr="hip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844675"/>
            <a:ext cx="8343265" cy="3298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业务流图</a:t>
            </a:r>
          </a:p>
        </p:txBody>
      </p:sp>
      <p:pic>
        <p:nvPicPr>
          <p:cNvPr id="4" name="图片 3" descr="业务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916430"/>
            <a:ext cx="7962265" cy="38271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详细设计文件（数据库设计）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885" y="1268730"/>
            <a:ext cx="6840220" cy="4413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详细设计文件（界面原型设计）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260" y="1700530"/>
            <a:ext cx="2827655" cy="4041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80" y="1700530"/>
            <a:ext cx="2771775" cy="4050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85" y="1700530"/>
            <a:ext cx="2489835" cy="4086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详细设计文件（关键算法设计</a:t>
            </a:r>
            <a:r>
              <a:rPr lang="en-US" altLang="zh-CN"/>
              <a:t>PDL</a:t>
            </a:r>
            <a: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1640" y="1628775"/>
            <a:ext cx="6979920" cy="4041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测试计划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740" y="1196340"/>
            <a:ext cx="7397750" cy="4641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程序清单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1B1614-D388-4F6F-824B-39DC9AAA8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002258" cy="553519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27961-4566-4436-8BD5-FB8279C85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58" y="980728"/>
            <a:ext cx="2441950" cy="35510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F8170B-EEBD-4BD1-B6AE-E9042114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80728"/>
            <a:ext cx="2567658" cy="37839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22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124585"/>
            <a:ext cx="2488565" cy="4792345"/>
          </a:xfrm>
        </p:spPr>
        <p:txBody>
          <a:bodyPr wrap="square" lIns="90170" tIns="46990" rIns="90170" bIns="46990" rtlCol="0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项目计划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项目甘特图</a:t>
            </a:r>
            <a:endParaRPr kumimoji="0" lang="zh-CN" altLang="en-US" sz="1200" b="0" i="0" u="none" strike="noStrike" kern="1200" cap="none" spc="0" normalizeH="0" baseline="0" noProof="1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项目可行性分析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用户类别和</a:t>
            </a:r>
            <a:r>
              <a:rPr kumimoji="0" lang="zh-CN" altLang="en-US" sz="1200" b="0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用户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代表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界面原型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用户对界面原型的确认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7.SRS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8.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需求中的数据字典和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ER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9.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总体设计文件（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HIPO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图，业务流图）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10.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详细设计文件（界面设计，数据库设计，关键算法设计）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11.PDL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设计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12.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代码规范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60065" y="1124585"/>
            <a:ext cx="2995930" cy="45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测试计划和用户手册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14..</a:t>
            </a:r>
            <a:r>
              <a:rPr lang="zh-CN" altLang="en-US" sz="1200">
                <a:latin typeface="+mj-ea"/>
                <a:ea typeface="+mj-ea"/>
                <a:cs typeface="+mj-ea"/>
              </a:rPr>
              <a:t>配置系统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15.</a:t>
            </a:r>
            <a:r>
              <a:rPr lang="zh-CN" altLang="en-US" sz="1200">
                <a:latin typeface="+mj-ea"/>
                <a:ea typeface="+mj-ea"/>
                <a:cs typeface="+mj-ea"/>
              </a:rPr>
              <a:t>程序清单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16.</a:t>
            </a:r>
            <a:r>
              <a:rPr lang="zh-CN" altLang="en-US" sz="1200">
                <a:latin typeface="+mj-ea"/>
                <a:ea typeface="+mj-ea"/>
                <a:cs typeface="+mj-ea"/>
              </a:rPr>
              <a:t>小组代码规范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17.</a:t>
            </a:r>
            <a:r>
              <a:rPr lang="zh-CN" altLang="en-US" sz="1200">
                <a:latin typeface="+mj-ea"/>
                <a:ea typeface="+mj-ea"/>
                <a:cs typeface="+mj-ea"/>
              </a:rPr>
              <a:t>单元测试用例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18.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测试工具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19.</a:t>
            </a:r>
            <a:r>
              <a:rPr lang="zh-CN" altLang="en-US" sz="1200">
                <a:latin typeface="+mj-ea"/>
                <a:ea typeface="+mj-ea"/>
                <a:cs typeface="+mj-ea"/>
              </a:rPr>
              <a:t>修订后的详细设计文件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20.</a:t>
            </a:r>
            <a:r>
              <a:rPr lang="zh-CN" altLang="en-US" sz="1200">
                <a:latin typeface="+mj-ea"/>
                <a:ea typeface="+mj-ea"/>
                <a:cs typeface="+mj-ea"/>
              </a:rPr>
              <a:t>白盒测试原则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21.</a:t>
            </a:r>
            <a:r>
              <a:rPr lang="zh-CN" altLang="en-US" sz="1200">
                <a:latin typeface="+mj-ea"/>
                <a:ea typeface="+mj-ea"/>
                <a:cs typeface="+mj-ea"/>
              </a:rPr>
              <a:t>版本控制服务器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22.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测试计划（覆盖单元测试，集成测试，系统测试）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8080" y="1124585"/>
            <a:ext cx="279781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用户环境的测试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最终用户的测试反馈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项目计划的修订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项目成果的部署和运行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用户对主要功能的认可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项目总结及评价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7650" name="图片 2" descr="登陆注册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5" y="1600200"/>
            <a:ext cx="2711450" cy="429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3" descr="管理员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88" y="1954213"/>
            <a:ext cx="4176712" cy="368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文本框 4"/>
          <p:cNvSpPr txBox="1"/>
          <p:nvPr/>
        </p:nvSpPr>
        <p:spPr>
          <a:xfrm>
            <a:off x="6469063" y="1330325"/>
            <a:ext cx="166052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登陆注册</a:t>
            </a:r>
          </a:p>
        </p:txBody>
      </p:sp>
      <p:sp>
        <p:nvSpPr>
          <p:cNvPr id="27653" name="文本框 5"/>
          <p:cNvSpPr txBox="1"/>
          <p:nvPr/>
        </p:nvSpPr>
        <p:spPr>
          <a:xfrm>
            <a:off x="2889250" y="1600200"/>
            <a:ext cx="1819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管理员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8674" name="图片 3" descr="购买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1920875"/>
            <a:ext cx="2911475" cy="3976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4" descr="售卖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913" y="1920875"/>
            <a:ext cx="2686050" cy="3906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文本框 5"/>
          <p:cNvSpPr txBox="1"/>
          <p:nvPr/>
        </p:nvSpPr>
        <p:spPr>
          <a:xfrm>
            <a:off x="2659063" y="1444625"/>
            <a:ext cx="1438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售卖</a:t>
            </a:r>
          </a:p>
        </p:txBody>
      </p:sp>
      <p:sp>
        <p:nvSpPr>
          <p:cNvPr id="28677" name="文本框 6"/>
          <p:cNvSpPr txBox="1"/>
          <p:nvPr/>
        </p:nvSpPr>
        <p:spPr>
          <a:xfrm>
            <a:off x="5980113" y="1538288"/>
            <a:ext cx="1409700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购买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9698" name="图片 3" descr="求购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38" y="3101975"/>
            <a:ext cx="4883150" cy="2300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消息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8" y="2174875"/>
            <a:ext cx="2714625" cy="368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文本框 5"/>
          <p:cNvSpPr txBox="1"/>
          <p:nvPr/>
        </p:nvSpPr>
        <p:spPr>
          <a:xfrm>
            <a:off x="5729288" y="2616200"/>
            <a:ext cx="725487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求购</a:t>
            </a:r>
          </a:p>
        </p:txBody>
      </p:sp>
      <p:sp>
        <p:nvSpPr>
          <p:cNvPr id="29701" name="文本框 6"/>
          <p:cNvSpPr txBox="1"/>
          <p:nvPr/>
        </p:nvSpPr>
        <p:spPr>
          <a:xfrm>
            <a:off x="1674813" y="1811338"/>
            <a:ext cx="1603375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消息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修订后的详细设计文件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7875" y="2674938"/>
            <a:ext cx="5483225" cy="2052638"/>
          </a:xfrm>
        </p:spPr>
      </p:pic>
      <p:sp>
        <p:nvSpPr>
          <p:cNvPr id="30723" name="文本框 6"/>
          <p:cNvSpPr txBox="1"/>
          <p:nvPr/>
        </p:nvSpPr>
        <p:spPr>
          <a:xfrm>
            <a:off x="899592" y="2850992"/>
            <a:ext cx="2111449" cy="1700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/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数据库设计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）伪代码设计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）软件结构设计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）界面原型设计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白盒测试原则体现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一个模块中的所有独立路径至少被测试一次。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所有逻辑值均需测试true和false两种情况。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检査程序的内部数据结构，保证其结构的有效性。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在取值的上、下边界及可操作范围内运行所有循环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endParaRPr kumimoji="0" lang="zh-CN" altLang="en-US" sz="1200" b="0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r>
              <a:rPr kumimoji="0" lang="zh-CN" altLang="en-US" sz="1200" b="0" i="0" u="none" strike="noStrike" kern="1200" cap="none" spc="20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详见测试报告</a:t>
            </a:r>
            <a:endParaRPr kumimoji="0" lang="zh-CN" altLang="en-US" sz="1200" b="0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版本控制服务器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github</a:t>
            </a: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63" y="1843088"/>
            <a:ext cx="6286500" cy="3171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形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85725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形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4250" y="546100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泪珠形 5"/>
          <p:cNvSpPr/>
          <p:nvPr>
            <p:custDataLst>
              <p:tags r:id="rId4"/>
            </p:custDataLst>
          </p:nvPr>
        </p:nvSpPr>
        <p:spPr>
          <a:xfrm>
            <a:off x="4098925" y="857250"/>
            <a:ext cx="5045075" cy="5045075"/>
          </a:xfrm>
          <a:prstGeom prst="teardrop">
            <a:avLst/>
          </a:prstGeom>
          <a:solidFill>
            <a:schemeClr val="dk2">
              <a:alpha val="54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2647950"/>
            <a:ext cx="9144000" cy="3352800"/>
          </a:xfrm>
          <a:prstGeom prst="rect">
            <a:avLst/>
          </a:prstGeom>
          <a:solidFill>
            <a:schemeClr val="dk2">
              <a:alpha val="5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300163" y="5407025"/>
            <a:ext cx="6543675" cy="9366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2287588" y="1444625"/>
            <a:ext cx="4568825" cy="606425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lumMod val="95000"/>
                <a:lumOff val="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444750" y="1511300"/>
            <a:ext cx="4254500" cy="473075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b="1" i="0" strike="noStrike" kern="1200" cap="none" spc="160" normalizeH="0" noProof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  <a:endParaRPr kumimoji="0" lang="zh-CN" altLang="en-US" b="1" i="0" strike="noStrike" kern="1200" cap="none" spc="160" normalizeH="0" noProof="0">
              <a:ln>
                <a:noFill/>
              </a:ln>
              <a:solidFill>
                <a:schemeClr val="accent1"/>
              </a:solidFill>
              <a:effectLst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1300163" y="2439988"/>
            <a:ext cx="6543675" cy="2771775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695450" y="3016250"/>
            <a:ext cx="5753100" cy="1620838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 fontScale="90000"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单元测试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确认测试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None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*</a:t>
            </a:r>
            <a:r>
              <a:rPr kumimoji="0" lang="zh-CN" altLang="en-US" sz="1500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详见测试计划</a:t>
            </a:r>
            <a:endParaRPr kumimoji="0" lang="en-US" altLang="zh-CN" sz="1500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571625"/>
            <a:ext cx="7065963" cy="4041775"/>
          </a:xfr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系统测试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532"/>
          <a:stretch>
            <a:fillRect/>
          </a:stretch>
        </p:blipFill>
        <p:spPr>
          <a:xfrm>
            <a:off x="503238" y="1790700"/>
            <a:ext cx="8094663" cy="3602038"/>
          </a:xfr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375" y="1123950"/>
            <a:ext cx="7300913" cy="4748213"/>
          </a:xfr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最终用户的测试</a:t>
            </a:r>
          </a:p>
        </p:txBody>
      </p:sp>
      <p:pic>
        <p:nvPicPr>
          <p:cNvPr id="3686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074738"/>
            <a:ext cx="3511550" cy="429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1976438"/>
            <a:ext cx="4600575" cy="32369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用户手册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1032"/>
          <a:stretch>
            <a:fillRect/>
          </a:stretch>
        </p:blipFill>
        <p:spPr>
          <a:xfrm>
            <a:off x="1087438" y="1571625"/>
            <a:ext cx="6896100" cy="4041775"/>
          </a:xfr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项目总结及评价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CABBB1-8811-4022-9605-4E15F3F5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2762456" cy="3816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6CB459-6A72-428E-8873-25AD5C87C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12" y="1124744"/>
            <a:ext cx="2914761" cy="3448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80A20E-4CC7-44A3-A8B7-0D3ECE43E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29" y="1124744"/>
            <a:ext cx="3315829" cy="3136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各类文件标准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http://openstd.samr.gov.cn/bzgk/gb/newGbInfo?hcno=84C42B6277D2714B7176B10C6E6B1A44国家标准网GB8567-2006  2021/10/7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 张善文；雷英杰，王旭启等编著．软件测试及其案例分析：西安电子科技大学出版社，2012.12：第120页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3" hasCustomPrompt="1"/>
            <p:custDataLst>
              <p:tags r:id="rId2"/>
            </p:custDataLst>
          </p:nvPr>
        </p:nvSpPr>
        <p:spPr>
          <a:xfrm>
            <a:off x="2559050" y="3230563"/>
            <a:ext cx="4024313" cy="1049338"/>
          </a:xfrm>
        </p:spPr>
        <p:txBody>
          <a:bodyPr wrap="square" lIns="90170" tIns="0" rIns="9017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kern="1200" cap="none" spc="72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项目甘特图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075" y="1196975"/>
            <a:ext cx="6602413" cy="4568825"/>
          </a:xfr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项目可行性分析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695" y="1196340"/>
            <a:ext cx="7403465" cy="4820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用户类型和用户代表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3895" y="364490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用户代表：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460" y="4364990"/>
            <a:ext cx="246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大一同学和大四同学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165" y="1052830"/>
            <a:ext cx="6252210" cy="4820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750" y="1412875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用户类型：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界面原型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260" y="1556385"/>
            <a:ext cx="2631440" cy="4041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55" y="1548130"/>
            <a:ext cx="2402840" cy="411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195" y="1477645"/>
            <a:ext cx="3232150" cy="4198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1595" y="5805170"/>
            <a:ext cx="145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购买页面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2740" y="5876925"/>
            <a:ext cx="173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售卖页面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48170" y="5876925"/>
            <a:ext cx="149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求购页面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用户对界面原型的确认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60" y="1556385"/>
            <a:ext cx="9241790" cy="2751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SRS(</a:t>
            </a:r>
            <a:r>
              <a:t>软件需求规格说明）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7540" y="1268730"/>
            <a:ext cx="6822440" cy="4590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63"/>
  <p:tag name="KSO_WM_SLIDE_ID" val="custom20204363_1"/>
  <p:tag name="KSO_WM_TEMPLATE_MASTER_THUMB_INDEX" val="12"/>
  <p:tag name="KSO_WM_TEMPLATE_THUMBS_INDEX" val="1、4、7、9、12、13、17、20、21、22、23、26、31、34、3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25,&quot;width&quot;:2760}"/>
  <p:tag name="KSO_WM_UNIT_TYPE" val="j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工作汇报总结"/>
  <p:tag name="KSO_WM_TEMPLATE_CATEGORY" val="custom"/>
  <p:tag name="KSO_WM_TEMPLATE_INDEX" val="20204363"/>
  <p:tag name="KSO_WM_UNIT_ID" val="custom20204363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363"/>
  <p:tag name="KSO_WM_UNIT_ID" val="custom20204363_1*b*1"/>
  <p:tag name="KSO_WM_UNIT_ISNUMDGMTITLE" val="0"/>
  <p:tag name="KSO_WM_UNIT_TEXT_FILL_FORE_SCHEMECOLOR_INDEX_BRIGHTNESS" val="0.35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8667"/>
  <p:tag name="KSO_WM_SLIDE_ID" val="diagram20198667_1"/>
  <p:tag name="KSO_WM_TEMPLATE_SUBCATEGORY" val="8"/>
  <p:tag name="KSO_WM_SLIDE_TYPE" val="text"/>
  <p:tag name="KSO_WM_SLIDE_SUBTYPE" val="pure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a_f"/>
  <p:tag name="KSO_WM_SLIDE_LAYOUT_CNT" val="1_1"/>
  <p:tag name="KSO_WM_TEMPLATE_MASTER_TYPE" val="0"/>
  <p:tag name="KSO_WM_TEMPLATE_COLOR_TYPE" val="0"/>
  <p:tag name="KSO_WM_SLIDE_BACKGROUND_TYPE" val="genera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3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6"/>
  <p:tag name="KSO_WM_UNIT_DEC_AREA_ID" val="fb5d7570abda4384b29681fa067ccea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ee2ffc630147b89193008f802fee28"/>
  <p:tag name="KSO_WM_SLIDE_BACKGROUND_TYPE" val="genera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4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7"/>
  <p:tag name="KSO_WM_UNIT_DEC_AREA_ID" val="38d609f57250435fa9d179dba2fbbaf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8e470d865849ab99739e0773ab5fd1"/>
  <p:tag name="KSO_WM_SLIDE_BACKGROUND_TYPE" val="genera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67_1*i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667_1*i*5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667_1*i*2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667_1*i*3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ISCONTENTSTITLE" val="0"/>
  <p:tag name="KSO_WM_UNIT_PRESET_TEXT" val="单击此处添加您的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667_1*a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667_1*i*4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PRESET_TEXT" val="点击此处添加正文，文字是您思想的提炼，请言简意赅的阐述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667_1*f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2166"/>
  <p:tag name="KSO_WM_SLIDE_ID" val="custom20192166_15"/>
  <p:tag name="KSO_WM_SLIDE_ITEM_CNT" val="0"/>
  <p:tag name="KSO_WM_SLIDE_INDEX" val="15"/>
  <p:tag name="KSO_WM_TAG_VERSION" val="1.0"/>
  <p:tag name="KSO_WM_SLIDE_TYPE" val="endPage"/>
  <p:tag name="KSO_WM_SLIDE_SUBTYPE" val="pureTxt"/>
  <p:tag name="KSO_WM_SLIDE_LAYOUT" val="a"/>
  <p:tag name="KSO_WM_SLIDE_LAYOUT_CNT" val="1"/>
  <p:tag name="KSO_WM_TEMPLATE_SUBCATEGORY" val="0"/>
  <p:tag name="KSO_WM_TEMPLATE_MASTER_TYPE" val="1"/>
  <p:tag name="KSO_WM_TEMPLATE_COLOR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2166_15*a*1"/>
  <p:tag name="KSO_WM_TEMPLATE_CATEGORY" val="custom"/>
  <p:tag name="KSO_WM_TEMPLATE_INDEX" val="20192166"/>
  <p:tag name="KSO_WM_UNIT_LAYERLEVEL" val="1"/>
  <p:tag name="KSO_WM_TAG_VERSION" val="1.0"/>
  <p:tag name="KSO_WM_BEAUTIFY_FLAG" val="#wm#"/>
  <p:tag name="KSO_WM_UNIT_PRESET_TEXT" val="THANKS."/>
  <p:tag name="KSO_WM_UNIT_NOCLEAR" val="1"/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459</Words>
  <Application>Microsoft Office PowerPoint</Application>
  <PresentationFormat>全屏显示(4:3)</PresentationFormat>
  <Paragraphs>121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微软雅黑</vt:lpstr>
      <vt:lpstr>Arial</vt:lpstr>
      <vt:lpstr>2_Office 主题​​</vt:lpstr>
      <vt:lpstr>1_Office 主题​​</vt:lpstr>
      <vt:lpstr>最终评审</vt:lpstr>
      <vt:lpstr>目录</vt:lpstr>
      <vt:lpstr>项目计划</vt:lpstr>
      <vt:lpstr>项目甘特图</vt:lpstr>
      <vt:lpstr>项目可行性分析</vt:lpstr>
      <vt:lpstr>用户类型和用户代表</vt:lpstr>
      <vt:lpstr>界面原型</vt:lpstr>
      <vt:lpstr>用户对界面原型的确认</vt:lpstr>
      <vt:lpstr>SRS(软件需求规格说明）</vt:lpstr>
      <vt:lpstr>需求中的ER图和数据字典</vt:lpstr>
      <vt:lpstr>总体设计文件</vt:lpstr>
      <vt:lpstr>HIPO图</vt:lpstr>
      <vt:lpstr>业务流图</vt:lpstr>
      <vt:lpstr>详细设计文件（数据库设计）</vt:lpstr>
      <vt:lpstr>详细设计文件（界面原型设计）</vt:lpstr>
      <vt:lpstr>详细设计文件（关键算法设计PDL）</vt:lpstr>
      <vt:lpstr>小组代码规范</vt:lpstr>
      <vt:lpstr>测试计划</vt:lpstr>
      <vt:lpstr>程序清单</vt:lpstr>
      <vt:lpstr>小组代码规范</vt:lpstr>
      <vt:lpstr>单元测试用例</vt:lpstr>
      <vt:lpstr>单元测试用例</vt:lpstr>
      <vt:lpstr>单元测试用例</vt:lpstr>
      <vt:lpstr>修订后的详细设计文件</vt:lpstr>
      <vt:lpstr>白盒测试原则体现</vt:lpstr>
      <vt:lpstr>版本控制服务器</vt:lpstr>
      <vt:lpstr>PowerPoint 演示文稿</vt:lpstr>
      <vt:lpstr>集成测试</vt:lpstr>
      <vt:lpstr>系统测试</vt:lpstr>
      <vt:lpstr>最终用户的测试</vt:lpstr>
      <vt:lpstr>用户手册</vt:lpstr>
      <vt:lpstr>项目总结及评价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最终评审</dc:title>
  <dc:creator>爱笑de梦</dc:creator>
  <cp:lastModifiedBy>xu guo</cp:lastModifiedBy>
  <cp:revision>21</cp:revision>
  <dcterms:created xsi:type="dcterms:W3CDTF">2021-12-26T11:51:20Z</dcterms:created>
  <dcterms:modified xsi:type="dcterms:W3CDTF">2021-12-26T14:17:13Z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F535E79107BB4AF7BA730B87B94B66AE</vt:lpwstr>
  </property>
</Properties>
</file>